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2" r:id="rId2"/>
    <p:sldId id="276" r:id="rId3"/>
    <p:sldId id="275" r:id="rId4"/>
    <p:sldId id="279" r:id="rId5"/>
    <p:sldId id="262" r:id="rId6"/>
    <p:sldId id="277" r:id="rId7"/>
    <p:sldId id="278" r:id="rId8"/>
    <p:sldId id="264" r:id="rId9"/>
    <p:sldId id="266" r:id="rId10"/>
    <p:sldId id="263" r:id="rId11"/>
    <p:sldId id="267" r:id="rId12"/>
    <p:sldId id="280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land\Dropbox\ballib_ellenz&#233;k_csoportok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land\Dropbox\&#225;tszavaz&#225;s_2014_2015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4"/>
  <c:chart>
    <c:autoTitleDeleted val="1"/>
    <c:plotArea>
      <c:layout/>
      <c:lineChart>
        <c:grouping val="standard"/>
        <c:ser>
          <c:idx val="0"/>
          <c:order val="0"/>
          <c:tx>
            <c:strRef>
              <c:f>Munka2!$B$1</c:f>
              <c:strCache>
                <c:ptCount val="1"/>
                <c:pt idx="0">
                  <c:v>MSZP</c:v>
                </c:pt>
              </c:strCache>
            </c:strRef>
          </c:tx>
          <c:marker>
            <c:symbol val="none"/>
          </c:marker>
          <c:cat>
            <c:numRef>
              <c:f>Munka2!$A$2:$A$22</c:f>
              <c:numCache>
                <c:formatCode>yyyy/mmmm</c:formatCode>
                <c:ptCount val="21"/>
                <c:pt idx="0">
                  <c:v>41760</c:v>
                </c:pt>
                <c:pt idx="1">
                  <c:v>41791</c:v>
                </c:pt>
                <c:pt idx="2">
                  <c:v>41821</c:v>
                </c:pt>
                <c:pt idx="3">
                  <c:v>41852</c:v>
                </c:pt>
                <c:pt idx="4">
                  <c:v>41883</c:v>
                </c:pt>
                <c:pt idx="5">
                  <c:v>41913</c:v>
                </c:pt>
                <c:pt idx="6">
                  <c:v>41944</c:v>
                </c:pt>
                <c:pt idx="7">
                  <c:v>41974</c:v>
                </c:pt>
                <c:pt idx="8">
                  <c:v>42005</c:v>
                </c:pt>
                <c:pt idx="9">
                  <c:v>42036</c:v>
                </c:pt>
                <c:pt idx="10">
                  <c:v>42064</c:v>
                </c:pt>
                <c:pt idx="11">
                  <c:v>42095</c:v>
                </c:pt>
                <c:pt idx="12">
                  <c:v>42125</c:v>
                </c:pt>
                <c:pt idx="13">
                  <c:v>42156</c:v>
                </c:pt>
                <c:pt idx="14">
                  <c:v>42186</c:v>
                </c:pt>
                <c:pt idx="15">
                  <c:v>42217</c:v>
                </c:pt>
                <c:pt idx="16">
                  <c:v>42248</c:v>
                </c:pt>
                <c:pt idx="17">
                  <c:v>42278</c:v>
                </c:pt>
                <c:pt idx="18">
                  <c:v>42309</c:v>
                </c:pt>
                <c:pt idx="19">
                  <c:v>42339</c:v>
                </c:pt>
                <c:pt idx="20">
                  <c:v>42370</c:v>
                </c:pt>
              </c:numCache>
            </c:numRef>
          </c:cat>
          <c:val>
            <c:numRef>
              <c:f>Munka2!$B$2:$B$22</c:f>
              <c:numCache>
                <c:formatCode>0</c:formatCode>
                <c:ptCount val="21"/>
                <c:pt idx="0">
                  <c:v>10.5</c:v>
                </c:pt>
                <c:pt idx="1">
                  <c:v>8.3333333333333357</c:v>
                </c:pt>
                <c:pt idx="2">
                  <c:v>8.6666666666666679</c:v>
                </c:pt>
                <c:pt idx="3">
                  <c:v>11</c:v>
                </c:pt>
                <c:pt idx="4">
                  <c:v>9.75</c:v>
                </c:pt>
                <c:pt idx="5">
                  <c:v>9.25</c:v>
                </c:pt>
                <c:pt idx="6">
                  <c:v>10.25</c:v>
                </c:pt>
                <c:pt idx="7">
                  <c:v>9</c:v>
                </c:pt>
                <c:pt idx="8">
                  <c:v>10.666666666666668</c:v>
                </c:pt>
                <c:pt idx="9">
                  <c:v>10.333333333333334</c:v>
                </c:pt>
                <c:pt idx="10">
                  <c:v>10</c:v>
                </c:pt>
                <c:pt idx="11">
                  <c:v>10.333333333333334</c:v>
                </c:pt>
                <c:pt idx="12">
                  <c:v>7.5</c:v>
                </c:pt>
                <c:pt idx="13">
                  <c:v>8.5</c:v>
                </c:pt>
                <c:pt idx="14">
                  <c:v>10</c:v>
                </c:pt>
                <c:pt idx="15">
                  <c:v>9</c:v>
                </c:pt>
                <c:pt idx="16">
                  <c:v>9.6666666666666679</c:v>
                </c:pt>
                <c:pt idx="17">
                  <c:v>7</c:v>
                </c:pt>
                <c:pt idx="18">
                  <c:v>7</c:v>
                </c:pt>
                <c:pt idx="19">
                  <c:v>9</c:v>
                </c:pt>
                <c:pt idx="20">
                  <c:v>9</c:v>
                </c:pt>
              </c:numCache>
            </c:numRef>
          </c:val>
        </c:ser>
        <c:ser>
          <c:idx val="1"/>
          <c:order val="1"/>
          <c:tx>
            <c:strRef>
              <c:f>Munka2!$C$1</c:f>
              <c:strCache>
                <c:ptCount val="1"/>
                <c:pt idx="0">
                  <c:v>DK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cat>
            <c:numRef>
              <c:f>Munka2!$A$2:$A$22</c:f>
              <c:numCache>
                <c:formatCode>yyyy/mmmm</c:formatCode>
                <c:ptCount val="21"/>
                <c:pt idx="0">
                  <c:v>41760</c:v>
                </c:pt>
                <c:pt idx="1">
                  <c:v>41791</c:v>
                </c:pt>
                <c:pt idx="2">
                  <c:v>41821</c:v>
                </c:pt>
                <c:pt idx="3">
                  <c:v>41852</c:v>
                </c:pt>
                <c:pt idx="4">
                  <c:v>41883</c:v>
                </c:pt>
                <c:pt idx="5">
                  <c:v>41913</c:v>
                </c:pt>
                <c:pt idx="6">
                  <c:v>41944</c:v>
                </c:pt>
                <c:pt idx="7">
                  <c:v>41974</c:v>
                </c:pt>
                <c:pt idx="8">
                  <c:v>42005</c:v>
                </c:pt>
                <c:pt idx="9">
                  <c:v>42036</c:v>
                </c:pt>
                <c:pt idx="10">
                  <c:v>42064</c:v>
                </c:pt>
                <c:pt idx="11">
                  <c:v>42095</c:v>
                </c:pt>
                <c:pt idx="12">
                  <c:v>42125</c:v>
                </c:pt>
                <c:pt idx="13">
                  <c:v>42156</c:v>
                </c:pt>
                <c:pt idx="14">
                  <c:v>42186</c:v>
                </c:pt>
                <c:pt idx="15">
                  <c:v>42217</c:v>
                </c:pt>
                <c:pt idx="16">
                  <c:v>42248</c:v>
                </c:pt>
                <c:pt idx="17">
                  <c:v>42278</c:v>
                </c:pt>
                <c:pt idx="18">
                  <c:v>42309</c:v>
                </c:pt>
                <c:pt idx="19">
                  <c:v>42339</c:v>
                </c:pt>
                <c:pt idx="20">
                  <c:v>42370</c:v>
                </c:pt>
              </c:numCache>
            </c:numRef>
          </c:cat>
          <c:val>
            <c:numRef>
              <c:f>Munka2!$C$2:$C$22</c:f>
              <c:numCache>
                <c:formatCode>0</c:formatCode>
                <c:ptCount val="21"/>
                <c:pt idx="0">
                  <c:v>2.75</c:v>
                </c:pt>
                <c:pt idx="1">
                  <c:v>4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3.75</c:v>
                </c:pt>
                <c:pt idx="6">
                  <c:v>3.5</c:v>
                </c:pt>
                <c:pt idx="7">
                  <c:v>4</c:v>
                </c:pt>
                <c:pt idx="8">
                  <c:v>4.666666666666667</c:v>
                </c:pt>
                <c:pt idx="9">
                  <c:v>5</c:v>
                </c:pt>
                <c:pt idx="10">
                  <c:v>5.3333333333333339</c:v>
                </c:pt>
                <c:pt idx="11">
                  <c:v>4.666666666666667</c:v>
                </c:pt>
                <c:pt idx="12">
                  <c:v>5.5</c:v>
                </c:pt>
                <c:pt idx="13">
                  <c:v>5</c:v>
                </c:pt>
                <c:pt idx="14">
                  <c:v>5</c:v>
                </c:pt>
                <c:pt idx="15">
                  <c:v>6</c:v>
                </c:pt>
                <c:pt idx="16">
                  <c:v>4.3333333333333339</c:v>
                </c:pt>
                <c:pt idx="17">
                  <c:v>4</c:v>
                </c:pt>
                <c:pt idx="18">
                  <c:v>5.5</c:v>
                </c:pt>
                <c:pt idx="19">
                  <c:v>6</c:v>
                </c:pt>
                <c:pt idx="20">
                  <c:v>4</c:v>
                </c:pt>
              </c:numCache>
            </c:numRef>
          </c:val>
        </c:ser>
        <c:marker val="1"/>
        <c:axId val="67241472"/>
        <c:axId val="67243008"/>
      </c:lineChart>
      <c:dateAx>
        <c:axId val="67241472"/>
        <c:scaling>
          <c:orientation val="minMax"/>
        </c:scaling>
        <c:axPos val="b"/>
        <c:numFmt formatCode="yyyy/mmmm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67243008"/>
        <c:crosses val="autoZero"/>
        <c:auto val="1"/>
        <c:lblOffset val="100"/>
      </c:dateAx>
      <c:valAx>
        <c:axId val="67243008"/>
        <c:scaling>
          <c:orientation val="minMax"/>
        </c:scaling>
        <c:axPos val="l"/>
        <c:majorGridlines/>
        <c:numFmt formatCode="0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6724147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/>
          </a:pPr>
          <a:endParaRPr lang="hu-H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style val="18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spPr>
            <a:solidFill>
              <a:srgbClr val="C00000"/>
            </a:solidFill>
          </c:spPr>
          <c:explosion val="25"/>
          <c:dPt>
            <c:idx val="1"/>
            <c:spPr>
              <a:solidFill>
                <a:srgbClr val="7030A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chemeClr val="bg1">
                  <a:lumMod val="8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CatName val="1"/>
            <c:showPercent val="1"/>
            <c:showLeaderLines val="1"/>
          </c:dLbls>
          <c:cat>
            <c:strRef>
              <c:f>Munka4!$B$21:$B$25</c:f>
              <c:strCache>
                <c:ptCount val="5"/>
                <c:pt idx="0">
                  <c:v>Magyar Szocialista Párt (MSZP)</c:v>
                </c:pt>
                <c:pt idx="1">
                  <c:v>Demokratikus Koalíció</c:v>
                </c:pt>
                <c:pt idx="2">
                  <c:v>Együtt, PM, Liberálisok</c:v>
                </c:pt>
                <c:pt idx="3">
                  <c:v>Egyéb párt</c:v>
                </c:pt>
                <c:pt idx="4">
                  <c:v>bizonytalan</c:v>
                </c:pt>
              </c:strCache>
            </c:strRef>
          </c:cat>
          <c:val>
            <c:numRef>
              <c:f>Munka4!$C$21:$C$25</c:f>
              <c:numCache>
                <c:formatCode>0%</c:formatCode>
                <c:ptCount val="5"/>
                <c:pt idx="0">
                  <c:v>0.58899999999999997</c:v>
                </c:pt>
                <c:pt idx="1">
                  <c:v>0.21000000000000002</c:v>
                </c:pt>
                <c:pt idx="2">
                  <c:v>6.900000000000002E-2</c:v>
                </c:pt>
                <c:pt idx="3">
                  <c:v>4.3999999999999997E-2</c:v>
                </c:pt>
                <c:pt idx="4">
                  <c:v>8.9000000000000037E-2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style val="20"/>
  <c:chart>
    <c:autoTitleDeleted val="1"/>
    <c:plotArea>
      <c:layout/>
      <c:barChart>
        <c:barDir val="col"/>
        <c:grouping val="percentStacked"/>
        <c:ser>
          <c:idx val="0"/>
          <c:order val="0"/>
          <c:tx>
            <c:strRef>
              <c:f>szavazás!$B$152</c:f>
              <c:strCache>
                <c:ptCount val="1"/>
                <c:pt idx="0">
                  <c:v>MSZP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Val val="1"/>
          </c:dLbls>
          <c:cat>
            <c:strRef>
              <c:f>szavazás!$C$151:$G$151</c:f>
              <c:strCache>
                <c:ptCount val="5"/>
                <c:pt idx="0">
                  <c:v>Csapódó liberális</c:v>
                </c:pt>
                <c:pt idx="1">
                  <c:v>Kritikus baloldali középosztály</c:v>
                </c:pt>
                <c:pt idx="2">
                  <c:v>Törzs MSZP</c:v>
                </c:pt>
                <c:pt idx="3">
                  <c:v>Nemzeti baloldali</c:v>
                </c:pt>
                <c:pt idx="4">
                  <c:v>Klasszikus balliberális</c:v>
                </c:pt>
              </c:strCache>
            </c:strRef>
          </c:cat>
          <c:val>
            <c:numRef>
              <c:f>szavazás!$C$152:$G$152</c:f>
              <c:numCache>
                <c:formatCode>0%</c:formatCode>
                <c:ptCount val="5"/>
                <c:pt idx="0">
                  <c:v>0.77777777777777779</c:v>
                </c:pt>
                <c:pt idx="1">
                  <c:v>0.63636363636363646</c:v>
                </c:pt>
                <c:pt idx="2">
                  <c:v>0.70642201834862395</c:v>
                </c:pt>
                <c:pt idx="3">
                  <c:v>0.62500000000000011</c:v>
                </c:pt>
                <c:pt idx="4">
                  <c:v>0.52</c:v>
                </c:pt>
              </c:numCache>
            </c:numRef>
          </c:val>
        </c:ser>
        <c:ser>
          <c:idx val="1"/>
          <c:order val="1"/>
          <c:tx>
            <c:strRef>
              <c:f>szavazás!$B$153</c:f>
              <c:strCache>
                <c:ptCount val="1"/>
                <c:pt idx="0">
                  <c:v>DK</c:v>
                </c:pt>
              </c:strCache>
            </c:strRef>
          </c:tx>
          <c:spPr>
            <a:solidFill>
              <a:srgbClr val="7030A0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Val val="1"/>
          </c:dLbls>
          <c:cat>
            <c:strRef>
              <c:f>szavazás!$C$151:$G$151</c:f>
              <c:strCache>
                <c:ptCount val="5"/>
                <c:pt idx="0">
                  <c:v>Csapódó liberális</c:v>
                </c:pt>
                <c:pt idx="1">
                  <c:v>Kritikus baloldali középosztály</c:v>
                </c:pt>
                <c:pt idx="2">
                  <c:v>Törzs MSZP</c:v>
                </c:pt>
                <c:pt idx="3">
                  <c:v>Nemzeti baloldali</c:v>
                </c:pt>
                <c:pt idx="4">
                  <c:v>Klasszikus balliberális</c:v>
                </c:pt>
              </c:strCache>
            </c:strRef>
          </c:cat>
          <c:val>
            <c:numRef>
              <c:f>szavazás!$C$153:$G$153</c:f>
              <c:numCache>
                <c:formatCode>0%</c:formatCode>
                <c:ptCount val="5"/>
                <c:pt idx="0">
                  <c:v>8.8888888888888906E-2</c:v>
                </c:pt>
                <c:pt idx="1">
                  <c:v>0.23636363636363636</c:v>
                </c:pt>
                <c:pt idx="2">
                  <c:v>0.24770642201834867</c:v>
                </c:pt>
                <c:pt idx="3">
                  <c:v>0.22727272727272727</c:v>
                </c:pt>
                <c:pt idx="4">
                  <c:v>0.35000000000000003</c:v>
                </c:pt>
              </c:numCache>
            </c:numRef>
          </c:val>
        </c:ser>
        <c:ser>
          <c:idx val="2"/>
          <c:order val="2"/>
          <c:tx>
            <c:strRef>
              <c:f>szavazás!$B$154</c:f>
              <c:strCache>
                <c:ptCount val="1"/>
                <c:pt idx="0">
                  <c:v>Együtt, PM, MLP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Val val="1"/>
          </c:dLbls>
          <c:cat>
            <c:strRef>
              <c:f>szavazás!$C$151:$G$151</c:f>
              <c:strCache>
                <c:ptCount val="5"/>
                <c:pt idx="0">
                  <c:v>Csapódó liberális</c:v>
                </c:pt>
                <c:pt idx="1">
                  <c:v>Kritikus baloldali középosztály</c:v>
                </c:pt>
                <c:pt idx="2">
                  <c:v>Törzs MSZP</c:v>
                </c:pt>
                <c:pt idx="3">
                  <c:v>Nemzeti baloldali</c:v>
                </c:pt>
                <c:pt idx="4">
                  <c:v>Klasszikus balliberális</c:v>
                </c:pt>
              </c:strCache>
            </c:strRef>
          </c:cat>
          <c:val>
            <c:numRef>
              <c:f>szavazás!$C$154:$G$154</c:f>
              <c:numCache>
                <c:formatCode>0%</c:formatCode>
                <c:ptCount val="5"/>
                <c:pt idx="0">
                  <c:v>0.13333333333333336</c:v>
                </c:pt>
                <c:pt idx="1">
                  <c:v>0.12727272727272723</c:v>
                </c:pt>
                <c:pt idx="2">
                  <c:v>4.5871559633027519E-2</c:v>
                </c:pt>
                <c:pt idx="3">
                  <c:v>0.14772727272727273</c:v>
                </c:pt>
                <c:pt idx="4">
                  <c:v>0.13</c:v>
                </c:pt>
              </c:numCache>
            </c:numRef>
          </c:val>
        </c:ser>
        <c:dLbls>
          <c:showVal val="1"/>
        </c:dLbls>
        <c:gapWidth val="95"/>
        <c:overlap val="100"/>
        <c:axId val="62082432"/>
        <c:axId val="62100608"/>
      </c:barChart>
      <c:catAx>
        <c:axId val="6208243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62100608"/>
        <c:crosses val="autoZero"/>
        <c:auto val="1"/>
        <c:lblAlgn val="ctr"/>
        <c:lblOffset val="100"/>
      </c:catAx>
      <c:valAx>
        <c:axId val="62100608"/>
        <c:scaling>
          <c:orientation val="minMax"/>
        </c:scaling>
        <c:delete val="1"/>
        <c:axPos val="l"/>
        <c:numFmt formatCode="0%" sourceLinked="1"/>
        <c:tickLblPos val="none"/>
        <c:crossAx val="6208243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400"/>
          </a:pPr>
          <a:endParaRPr lang="hu-H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20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Munka3!$D$84</c:f>
              <c:strCache>
                <c:ptCount val="1"/>
                <c:pt idx="0">
                  <c:v>DK</c:v>
                </c:pt>
              </c:strCache>
            </c:strRef>
          </c:tx>
          <c:spPr>
            <a:solidFill>
              <a:srgbClr val="C00000"/>
            </a:solidFill>
          </c:spPr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chemeClr val="bg2">
                  <a:lumMod val="50000"/>
                </a:schemeClr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Pt>
            <c:idx val="4"/>
            <c:spPr>
              <a:solidFill>
                <a:schemeClr val="bg1">
                  <a:lumMod val="65000"/>
                </a:schemeClr>
              </a:solidFill>
            </c:spPr>
          </c:dPt>
          <c:dPt>
            <c:idx val="5"/>
            <c:spPr>
              <a:solidFill>
                <a:srgbClr val="0070C0"/>
              </a:solidFill>
            </c:spPr>
          </c:dPt>
          <c:dLbls>
            <c:showVal val="1"/>
          </c:dLbls>
          <c:cat>
            <c:strRef>
              <c:f>Munka3!$C$85:$C$91</c:f>
              <c:strCache>
                <c:ptCount val="7"/>
                <c:pt idx="0">
                  <c:v>egyéb válasz (nem párt, nem szervezet)</c:v>
                </c:pt>
                <c:pt idx="1">
                  <c:v>Jobbik Magyarországért (Jobbik)</c:v>
                </c:pt>
                <c:pt idx="2">
                  <c:v>egyéb pártra, szervezetre szavazna</c:v>
                </c:pt>
                <c:pt idx="3">
                  <c:v>Lehet Más a Politika (LMP)</c:v>
                </c:pt>
                <c:pt idx="4">
                  <c:v>Nem tudja, nem válaszol</c:v>
                </c:pt>
                <c:pt idx="5">
                  <c:v>Együtt, PM, MLP</c:v>
                </c:pt>
                <c:pt idx="6">
                  <c:v>Magyar Szocialista Párt (MSZP)</c:v>
                </c:pt>
              </c:strCache>
            </c:strRef>
          </c:cat>
          <c:val>
            <c:numRef>
              <c:f>Munka3!$D$85:$D$91</c:f>
              <c:numCache>
                <c:formatCode>0%</c:formatCode>
                <c:ptCount val="7"/>
                <c:pt idx="0">
                  <c:v>1.0000000000000005E-2</c:v>
                </c:pt>
                <c:pt idx="1">
                  <c:v>2.0000000000000011E-2</c:v>
                </c:pt>
                <c:pt idx="2">
                  <c:v>2.0000000000000011E-2</c:v>
                </c:pt>
                <c:pt idx="3">
                  <c:v>7.9000000000000278E-2</c:v>
                </c:pt>
                <c:pt idx="4">
                  <c:v>8.9000000000000065E-2</c:v>
                </c:pt>
                <c:pt idx="5">
                  <c:v>0.20900000000000021</c:v>
                </c:pt>
                <c:pt idx="6">
                  <c:v>0.57399999999999995</c:v>
                </c:pt>
              </c:numCache>
            </c:numRef>
          </c:val>
        </c:ser>
        <c:gapWidth val="75"/>
        <c:overlap val="-25"/>
        <c:axId val="67700992"/>
        <c:axId val="67710976"/>
      </c:barChart>
      <c:catAx>
        <c:axId val="67700992"/>
        <c:scaling>
          <c:orientation val="minMax"/>
        </c:scaling>
        <c:axPos val="l"/>
        <c:majorTickMark val="none"/>
        <c:tickLblPos val="nextTo"/>
        <c:crossAx val="67710976"/>
        <c:crosses val="autoZero"/>
        <c:auto val="1"/>
        <c:lblAlgn val="ctr"/>
        <c:lblOffset val="100"/>
      </c:catAx>
      <c:valAx>
        <c:axId val="67710976"/>
        <c:scaling>
          <c:orientation val="minMax"/>
        </c:scaling>
        <c:axPos val="b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67700992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style val="18"/>
  <c:chart>
    <c:plotArea>
      <c:layout/>
      <c:barChart>
        <c:barDir val="bar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Val val="1"/>
          </c:dLbls>
          <c:cat>
            <c:multiLvlStrRef>
              <c:f>Munka7!$C$13:$D$18</c:f>
              <c:multiLvlStrCache>
                <c:ptCount val="6"/>
                <c:lvl>
                  <c:pt idx="0">
                    <c:v>Együtt</c:v>
                  </c:pt>
                  <c:pt idx="1">
                    <c:v>Liberálisok</c:v>
                  </c:pt>
                  <c:pt idx="2">
                    <c:v>Együtt</c:v>
                  </c:pt>
                  <c:pt idx="3">
                    <c:v>PM</c:v>
                  </c:pt>
                  <c:pt idx="4">
                    <c:v>Liberálisok</c:v>
                  </c:pt>
                  <c:pt idx="5">
                    <c:v>PM</c:v>
                  </c:pt>
                </c:lvl>
                <c:lvl>
                  <c:pt idx="0">
                    <c:v>PM</c:v>
                  </c:pt>
                  <c:pt idx="2">
                    <c:v>Liberálisok</c:v>
                  </c:pt>
                  <c:pt idx="4">
                    <c:v>Együtt</c:v>
                  </c:pt>
                </c:lvl>
              </c:multiLvlStrCache>
            </c:multiLvlStrRef>
          </c:cat>
          <c:val>
            <c:numRef>
              <c:f>Munka7!$E$13:$E$18</c:f>
              <c:numCache>
                <c:formatCode>0%</c:formatCode>
                <c:ptCount val="6"/>
                <c:pt idx="0">
                  <c:v>0.70000000000000007</c:v>
                </c:pt>
                <c:pt idx="1">
                  <c:v>0.62000000000000011</c:v>
                </c:pt>
                <c:pt idx="2">
                  <c:v>0.58000000000000007</c:v>
                </c:pt>
                <c:pt idx="3">
                  <c:v>0.71000000000000008</c:v>
                </c:pt>
                <c:pt idx="4">
                  <c:v>0.36000000000000004</c:v>
                </c:pt>
                <c:pt idx="5">
                  <c:v>0.5</c:v>
                </c:pt>
              </c:numCache>
            </c:numRef>
          </c:val>
        </c:ser>
        <c:axId val="67740800"/>
        <c:axId val="67742336"/>
      </c:barChart>
      <c:catAx>
        <c:axId val="67740800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67742336"/>
        <c:crosses val="autoZero"/>
        <c:auto val="1"/>
        <c:lblAlgn val="ctr"/>
        <c:lblOffset val="100"/>
      </c:catAx>
      <c:valAx>
        <c:axId val="67742336"/>
        <c:scaling>
          <c:orientation val="minMax"/>
        </c:scaling>
        <c:axPos val="b"/>
        <c:majorGridlines/>
        <c:numFmt formatCode="0%" sourceLinked="1"/>
        <c:tickLblPos val="nextTo"/>
        <c:crossAx val="67740800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1CA4EC-1817-46AA-B3DB-41C4FE18418F}" type="datetimeFigureOut">
              <a:rPr lang="hu-HU" smtClean="0"/>
              <a:pPr/>
              <a:t>2016.02.11.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902D5-94B1-40C5-BF37-E9A6640C3637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16388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1C46314-4127-4F21-84CE-79F5A945B4ED}" type="slidenum">
              <a:rPr lang="hu-HU" smtClean="0">
                <a:solidFill>
                  <a:prstClr val="black"/>
                </a:solidFill>
              </a:rPr>
              <a:pPr/>
              <a:t>1</a:t>
            </a:fld>
            <a:endParaRPr lang="hu-H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22532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5F4060-C010-480B-B762-A9C7869566B9}" type="slidenum">
              <a:rPr lang="hu-HU" smtClean="0"/>
              <a:pPr/>
              <a:t>12</a:t>
            </a:fld>
            <a:endParaRPr 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églalap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6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C8BC4-C2A2-49B9-AE4A-18BA048FF7F6}" type="datetimeFigureOut">
              <a:rPr lang="hu-HU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2016.02.11.</a:t>
            </a:fld>
            <a:endParaRPr lang="hu-H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46818-0AE7-4758-9A27-F81DB87EA98B}" type="slidenum">
              <a:rPr lang="hu-HU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F05F4-4404-4D7B-B71E-86C6E79D2D74}" type="datetimeFigureOut">
              <a:rPr lang="hu-H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2016.02.11.</a:t>
            </a:fld>
            <a:endParaRPr lang="hu-H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51AAF-30F4-4231-AEDB-47718F817715}" type="slidenum">
              <a:rPr lang="hu-H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églalap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006C9-E629-4183-8611-4D804ADF1634}" type="datetimeFigureOut">
              <a:rPr lang="hu-H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2016.02.11.</a:t>
            </a:fld>
            <a:endParaRPr lang="hu-H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CA971-9D0E-450C-82C5-5E542F49FDA9}" type="slidenum">
              <a:rPr lang="hu-H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38DEF-4C6D-457F-B07D-8889E7B722FA}" type="datetimeFigureOut">
              <a:rPr lang="hu-H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2016.02.11.</a:t>
            </a:fld>
            <a:endParaRPr lang="hu-H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23BA3-559C-46C2-B58B-4F8DE9F41E06}" type="slidenum">
              <a:rPr lang="hu-H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C8CF5-6B2B-46B3-8192-485B6AABAED2}" type="datetimeFigureOut">
              <a:rPr lang="hu-H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2016.02.11.</a:t>
            </a:fld>
            <a:endParaRPr lang="hu-H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65B1A-E998-47A6-9C28-6A082C11EE91}" type="slidenum">
              <a:rPr lang="hu-H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églalap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59C4F-0C26-46E9-9923-0394652D702E}" type="datetimeFigureOut">
              <a:rPr lang="hu-HU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2016.02.11.</a:t>
            </a:fld>
            <a:endParaRPr lang="hu-H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EF024-9B7A-466C-B7D6-3E28236D5248}" type="slidenum">
              <a:rPr lang="hu-HU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5FDFE-2D71-4648-BC11-6D6EC464727E}" type="datetimeFigureOut">
              <a:rPr lang="hu-H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2016.02.11.</a:t>
            </a:fld>
            <a:endParaRPr lang="hu-H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8878D-920C-4187-8B1B-0D6F77A3EF93}" type="slidenum">
              <a:rPr lang="hu-H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9FDA9-3673-421D-B8AB-31A7DD7B603D}" type="datetimeFigureOut">
              <a:rPr lang="hu-H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2016.02.11.</a:t>
            </a:fld>
            <a:endParaRPr lang="hu-H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277E2-0113-4590-AE9E-2EE1C4EC1952}" type="slidenum">
              <a:rPr lang="hu-H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99B0E-C385-4473-AAAF-7766E95FC091}" type="datetimeFigureOut">
              <a:rPr lang="hu-H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2016.02.11.</a:t>
            </a:fld>
            <a:endParaRPr lang="hu-H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07E48-273D-4E0B-B2E5-B3030D187801}" type="slidenum">
              <a:rPr lang="hu-H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60292-FCF6-4937-A229-AF289B43629F}" type="datetimeFigureOut">
              <a:rPr lang="hu-H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2016.02.11.</a:t>
            </a:fld>
            <a:endParaRPr lang="hu-H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C6982-7113-4DA1-A51C-6310085F3EBF}" type="slidenum">
              <a:rPr lang="hu-H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églalap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8ADF8-3612-4559-A8BA-D8C623B0858F}" type="datetimeFigureOut">
              <a:rPr lang="hu-H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2016.02.11.</a:t>
            </a:fld>
            <a:endParaRPr lang="hu-H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E3729-C63D-4B63-8749-6BCA114E47A5}" type="slidenum">
              <a:rPr lang="hu-H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églalap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átum helye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193BF-FC10-4D0E-8669-1CFE41F75966}" type="datetimeFigureOut">
              <a:rPr lang="hu-H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2016.02.11.</a:t>
            </a:fld>
            <a:endParaRPr lang="hu-H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hu-H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9B705-64E1-440A-85EA-7B8557749F4B}" type="slidenum">
              <a:rPr lang="hu-H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églalap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églalap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029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4444CD1-934F-40E1-B1F2-D1136243D026}" type="datetimeFigureOut">
              <a:rPr lang="hu-H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2016.02.11.</a:t>
            </a:fld>
            <a:endParaRPr lang="hu-H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hu-H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2C9FFC4-5ED0-499C-AF0E-FBB8CD962F4F}" type="slidenum">
              <a:rPr lang="hu-H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347FD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347FD8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347FD8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347FD8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347FD8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347FD8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347FD8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347FD8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347FD8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4BACC6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publikon.h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2844" y="1357298"/>
            <a:ext cx="8858312" cy="167335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sz="4800" i="1" cap="small" dirty="0" smtClean="0"/>
              <a:t>Baloldali, liberális pártok 2016 elején</a:t>
            </a:r>
            <a:br>
              <a:rPr lang="hu-HU" sz="4800" i="1" cap="small" dirty="0" smtClean="0"/>
            </a:br>
            <a:r>
              <a:rPr lang="hu-HU" cap="small" dirty="0" smtClean="0">
                <a:solidFill>
                  <a:schemeClr val="tx1"/>
                </a:solidFill>
              </a:rPr>
              <a:t/>
            </a:r>
            <a:br>
              <a:rPr lang="hu-HU" cap="small" dirty="0" smtClean="0">
                <a:solidFill>
                  <a:schemeClr val="tx1"/>
                </a:solidFill>
              </a:rPr>
            </a:br>
            <a:r>
              <a:rPr lang="hu-HU" cap="small" dirty="0" smtClean="0">
                <a:solidFill>
                  <a:schemeClr val="tx1"/>
                </a:solidFill>
              </a:rPr>
              <a:t>Reiner Roland</a:t>
            </a:r>
            <a:endParaRPr lang="hu-HU" cap="small" dirty="0">
              <a:solidFill>
                <a:schemeClr val="tx1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42844" y="2928934"/>
            <a:ext cx="8715436" cy="857256"/>
          </a:xfrm>
          <a:prstGeom prst="rect">
            <a:avLst/>
          </a:prstGeom>
        </p:spPr>
        <p:txBody>
          <a:bodyPr tIns="0" rIns="45720" bIns="0">
            <a:normAutofit fontScale="975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algn="ctr">
              <a:spcBef>
                <a:spcPct val="0"/>
              </a:spcBef>
              <a:defRPr/>
            </a:pPr>
            <a:endParaRPr lang="hu-HU" sz="3000" b="1" cap="small" dirty="0">
              <a:solidFill>
                <a:prstClr val="white"/>
              </a:solidFill>
            </a:endParaRPr>
          </a:p>
        </p:txBody>
      </p:sp>
      <p:pic>
        <p:nvPicPr>
          <p:cNvPr id="2050" name="Kép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5556845"/>
            <a:ext cx="202882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Pártok helyzete: PM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dirty="0" smtClean="0">
                <a:sym typeface="Wingdings" pitchFamily="2" charset="2"/>
              </a:rPr>
              <a:t>Helyzeti előny: kerületi polgármester, EP-képviselő, parlamenti képviselő  de </a:t>
            </a:r>
            <a:r>
              <a:rPr lang="hu-HU" dirty="0" err="1" smtClean="0">
                <a:sym typeface="Wingdings" pitchFamily="2" charset="2"/>
              </a:rPr>
              <a:t>PM-hez</a:t>
            </a:r>
            <a:r>
              <a:rPr lang="hu-HU" dirty="0" smtClean="0">
                <a:sym typeface="Wingdings" pitchFamily="2" charset="2"/>
              </a:rPr>
              <a:t> kötés nehézsége</a:t>
            </a:r>
          </a:p>
          <a:p>
            <a:pPr algn="just"/>
            <a:r>
              <a:rPr lang="hu-HU" dirty="0" smtClean="0"/>
              <a:t>Hátrány: múlt nehezíti az önálló karaktert – LMP, Bajnai, </a:t>
            </a:r>
            <a:r>
              <a:rPr lang="hu-HU" dirty="0" err="1" smtClean="0"/>
              <a:t>Együtt-PM</a:t>
            </a:r>
            <a:endParaRPr lang="hu-HU" dirty="0" smtClean="0"/>
          </a:p>
          <a:p>
            <a:pPr algn="just"/>
            <a:r>
              <a:rPr lang="hu-HU" dirty="0" smtClean="0"/>
              <a:t>Bal? Zöld? – mindkét területen erős konkurencia</a:t>
            </a:r>
            <a:endParaRPr lang="hu-HU" dirty="0" smtClean="0">
              <a:sym typeface="Wingdings" pitchFamily="2" charset="2"/>
            </a:endParaRPr>
          </a:p>
          <a:p>
            <a:pPr algn="just"/>
            <a:r>
              <a:rPr lang="hu-HU" dirty="0" smtClean="0">
                <a:sym typeface="Wingdings" pitchFamily="2" charset="2"/>
              </a:rPr>
              <a:t>Alapjövedelem kampány</a:t>
            </a:r>
            <a:endParaRPr lang="hu-HU" dirty="0" smtClean="0"/>
          </a:p>
          <a:p>
            <a:pPr algn="just"/>
            <a:endParaRPr lang="hu-HU" dirty="0" smtClean="0">
              <a:sym typeface="Wingdings" pitchFamily="2" charset="2"/>
            </a:endParaRPr>
          </a:p>
          <a:p>
            <a:pPr algn="just"/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Merre tovább?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hu-HU" dirty="0" smtClean="0"/>
              <a:t>Bizonytalanok: </a:t>
            </a:r>
          </a:p>
          <a:p>
            <a:pPr lvl="1" algn="just"/>
            <a:r>
              <a:rPr lang="hu-HU" dirty="0" smtClean="0"/>
              <a:t>Minimum 3 millió bizonytalan, de ebből nagyságrendileg 1,2 millió sosem szavaz</a:t>
            </a:r>
          </a:p>
          <a:p>
            <a:pPr lvl="1" algn="just"/>
            <a:r>
              <a:rPr lang="hu-HU" dirty="0" err="1" smtClean="0"/>
              <a:t>Kb</a:t>
            </a:r>
            <a:r>
              <a:rPr lang="hu-HU" dirty="0" smtClean="0"/>
              <a:t> 600 ezer aktív bizonytalan</a:t>
            </a:r>
            <a:r>
              <a:rPr lang="hu-HU" dirty="0" smtClean="0">
                <a:sym typeface="Wingdings" pitchFamily="2" charset="2"/>
              </a:rPr>
              <a:t> elsődleges tartalék</a:t>
            </a:r>
          </a:p>
          <a:p>
            <a:pPr lvl="1" algn="just"/>
            <a:r>
              <a:rPr lang="hu-HU" dirty="0" smtClean="0">
                <a:sym typeface="Wingdings" pitchFamily="2" charset="2"/>
              </a:rPr>
              <a:t>Kb. 1 millió passzív bizonytalan  másodlagos tartalék</a:t>
            </a:r>
          </a:p>
          <a:p>
            <a:pPr lvl="1" algn="just"/>
            <a:r>
              <a:rPr lang="hu-HU" dirty="0" smtClean="0">
                <a:sym typeface="Wingdings" pitchFamily="2" charset="2"/>
              </a:rPr>
              <a:t>Heterogén csoport mindkettő, de van ellenzéki, potenciális szavazó</a:t>
            </a:r>
          </a:p>
          <a:p>
            <a:pPr lvl="1" algn="just"/>
            <a:r>
              <a:rPr lang="hu-HU" dirty="0" smtClean="0">
                <a:sym typeface="Wingdings" pitchFamily="2" charset="2"/>
              </a:rPr>
              <a:t>„csak” baloldali retorikával nem megszólítható</a:t>
            </a:r>
          </a:p>
          <a:p>
            <a:pPr algn="just"/>
            <a:r>
              <a:rPr lang="hu-HU" dirty="0" smtClean="0">
                <a:sym typeface="Wingdings" pitchFamily="2" charset="2"/>
              </a:rPr>
              <a:t>Önálló, párhuzamos építkezés</a:t>
            </a:r>
          </a:p>
          <a:p>
            <a:pPr lvl="1" algn="just"/>
            <a:r>
              <a:rPr lang="hu-HU" dirty="0" smtClean="0">
                <a:sym typeface="Wingdings" pitchFamily="2" charset="2"/>
              </a:rPr>
              <a:t>„közös” kommentár helyett saját ügyek</a:t>
            </a:r>
          </a:p>
          <a:p>
            <a:pPr lvl="1" algn="just"/>
            <a:r>
              <a:rPr lang="hu-HU" dirty="0" smtClean="0">
                <a:sym typeface="Wingdings" pitchFamily="2" charset="2"/>
              </a:rPr>
              <a:t>Közösség és pártépítés</a:t>
            </a:r>
          </a:p>
          <a:p>
            <a:pPr lvl="1" algn="just"/>
            <a:r>
              <a:rPr lang="hu-HU" dirty="0" smtClean="0">
                <a:sym typeface="Wingdings" pitchFamily="2" charset="2"/>
              </a:rPr>
              <a:t>Alternatív médiafelületek használata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2844" y="1214422"/>
            <a:ext cx="8858312" cy="342902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sz="5000" cap="small" dirty="0" smtClean="0">
                <a:solidFill>
                  <a:schemeClr val="tx1"/>
                </a:solidFill>
              </a:rPr>
              <a:t>Köszönöm a figyelmet!</a:t>
            </a:r>
            <a:r>
              <a:rPr lang="en-GB" cap="small" dirty="0" smtClean="0">
                <a:solidFill>
                  <a:schemeClr val="tx1"/>
                </a:solidFill>
              </a:rPr>
              <a:t/>
            </a:r>
            <a:br>
              <a:rPr lang="en-GB" cap="small" dirty="0" smtClean="0">
                <a:solidFill>
                  <a:schemeClr val="tx1"/>
                </a:solidFill>
              </a:rPr>
            </a:br>
            <a:r>
              <a:rPr lang="en-GB" cap="small" dirty="0" smtClean="0">
                <a:solidFill>
                  <a:schemeClr val="tx1"/>
                </a:solidFill>
              </a:rPr>
              <a:t/>
            </a:r>
            <a:br>
              <a:rPr lang="en-GB" cap="small" dirty="0" smtClean="0">
                <a:solidFill>
                  <a:schemeClr val="tx1"/>
                </a:solidFill>
              </a:rPr>
            </a:br>
            <a:r>
              <a:rPr lang="hu-HU" sz="3900" cap="small" dirty="0" err="1" smtClean="0">
                <a:solidFill>
                  <a:schemeClr val="tx1"/>
                </a:solidFill>
                <a:hlinkClick r:id="rId3"/>
              </a:rPr>
              <a:t>www.republikon.hu</a:t>
            </a:r>
            <a:r>
              <a:rPr lang="hu-HU" sz="3900" cap="small" dirty="0" smtClean="0">
                <a:solidFill>
                  <a:schemeClr val="tx1"/>
                </a:solidFill>
              </a:rPr>
              <a:t/>
            </a:r>
            <a:br>
              <a:rPr lang="hu-HU" sz="3900" cap="small" dirty="0" smtClean="0">
                <a:solidFill>
                  <a:schemeClr val="tx1"/>
                </a:solidFill>
              </a:rPr>
            </a:br>
            <a:r>
              <a:rPr lang="hu-HU" sz="3900" cap="small" dirty="0" smtClean="0">
                <a:solidFill>
                  <a:schemeClr val="tx1"/>
                </a:solidFill>
              </a:rPr>
              <a:t/>
            </a:r>
            <a:br>
              <a:rPr lang="hu-HU" sz="3900" cap="small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/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hu-HU" dirty="0" err="1" smtClean="0">
                <a:solidFill>
                  <a:schemeClr val="tx1"/>
                </a:solidFill>
              </a:rPr>
              <a:t>reiner.roland</a:t>
            </a:r>
            <a:r>
              <a:rPr lang="en-GB" dirty="0" smtClean="0">
                <a:solidFill>
                  <a:schemeClr val="tx1"/>
                </a:solidFill>
              </a:rPr>
              <a:t>@</a:t>
            </a:r>
            <a:r>
              <a:rPr lang="hu-HU" dirty="0" err="1" smtClean="0">
                <a:solidFill>
                  <a:schemeClr val="tx1"/>
                </a:solidFill>
              </a:rPr>
              <a:t>republikon.hu</a:t>
            </a:r>
            <a:endParaRPr lang="en-GB" cap="small" dirty="0">
              <a:solidFill>
                <a:schemeClr val="tx1"/>
              </a:solidFill>
            </a:endParaRPr>
          </a:p>
        </p:txBody>
      </p:sp>
      <p:pic>
        <p:nvPicPr>
          <p:cNvPr id="3074" name="Kép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5556845"/>
            <a:ext cx="202882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Kikről lesz szó?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1150119"/>
          </a:xfrm>
        </p:spPr>
        <p:txBody>
          <a:bodyPr/>
          <a:lstStyle/>
          <a:p>
            <a:r>
              <a:rPr lang="hu-HU" dirty="0" smtClean="0"/>
              <a:t>A 2014-es összefogásban részt vevő négy párt: DK, Együtt, Liberálisok, PM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/>
          </p:cNvGraphicFramePr>
          <p:nvPr/>
        </p:nvGraphicFramePr>
        <p:xfrm>
          <a:off x="457200" y="2924944"/>
          <a:ext cx="8229600" cy="347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900" dirty="0" smtClean="0"/>
              <a:t>Mi lett a Kormányváltó szavazókkal?</a:t>
            </a:r>
            <a:endParaRPr lang="hu-HU" sz="39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baloldal (is) </a:t>
            </a:r>
            <a:r>
              <a:rPr lang="hu-HU" dirty="0" err="1" smtClean="0"/>
              <a:t>értékheterogén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Pártok helyzete: Demokratikus Koalíció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19256" cy="4781127"/>
          </a:xfrm>
        </p:spPr>
        <p:txBody>
          <a:bodyPr>
            <a:normAutofit fontScale="92500"/>
          </a:bodyPr>
          <a:lstStyle/>
          <a:p>
            <a:pPr algn="just"/>
            <a:r>
              <a:rPr lang="hu-HU" dirty="0" smtClean="0"/>
              <a:t>2014-es összefogásból MSZP után a legjobban kikerülő párt:</a:t>
            </a:r>
          </a:p>
          <a:p>
            <a:pPr lvl="1" algn="just"/>
            <a:r>
              <a:rPr lang="hu-HU" dirty="0" smtClean="0"/>
              <a:t>Önállóan is parlamenti küszöb körül</a:t>
            </a:r>
          </a:p>
          <a:p>
            <a:pPr lvl="1" algn="just"/>
            <a:r>
              <a:rPr lang="hu-HU" dirty="0" smtClean="0"/>
              <a:t>Létező karakter</a:t>
            </a:r>
          </a:p>
          <a:p>
            <a:pPr algn="just"/>
            <a:r>
              <a:rPr lang="hu-HU" dirty="0" smtClean="0"/>
              <a:t>Legnagyobb előny = legnagyobb hátrány: Gyurcsány Ferenc</a:t>
            </a:r>
          </a:p>
          <a:p>
            <a:pPr lvl="1" algn="just"/>
            <a:r>
              <a:rPr lang="hu-HU" dirty="0" smtClean="0"/>
              <a:t>„negatívan megosztó” – 54%  nagyon ellenszenvesnek találja, míg 16% nagyon szimpatikusnak (3. legmagasabb!)</a:t>
            </a:r>
          </a:p>
          <a:p>
            <a:pPr algn="just"/>
            <a:r>
              <a:rPr lang="hu-HU" dirty="0" smtClean="0"/>
              <a:t>Potenciális szavazóinak ¾</a:t>
            </a:r>
            <a:r>
              <a:rPr lang="hu-HU" dirty="0" err="1" smtClean="0"/>
              <a:t>-e</a:t>
            </a:r>
            <a:r>
              <a:rPr lang="hu-HU" dirty="0" smtClean="0"/>
              <a:t> eleve Kormányváltó</a:t>
            </a:r>
          </a:p>
          <a:p>
            <a:pPr algn="just"/>
            <a:endParaRPr lang="hu-HU" dirty="0" smtClean="0"/>
          </a:p>
          <a:p>
            <a:pPr algn="just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DK: „összefogás” szavazók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74825"/>
            <a:ext cx="8003232" cy="158216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hu-HU" dirty="0" smtClean="0"/>
              <a:t>A DK-sok a leginkább nyitottak a többi baloldali párt felé </a:t>
            </a:r>
            <a:r>
              <a:rPr lang="hu-HU" dirty="0" smtClean="0">
                <a:sym typeface="Wingdings" pitchFamily="2" charset="2"/>
              </a:rPr>
              <a:t> Orbán leváltása mindennél fontosabb</a:t>
            </a:r>
          </a:p>
          <a:p>
            <a:pPr algn="just"/>
            <a:r>
              <a:rPr lang="hu-HU" dirty="0" smtClean="0">
                <a:sym typeface="Wingdings" pitchFamily="2" charset="2"/>
              </a:rPr>
              <a:t>Klasszikus balliberális szavazók – akik a baloldali tábor kisebb részét alkotják</a:t>
            </a:r>
            <a:endParaRPr lang="hu-HU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827584" y="3501008"/>
          <a:ext cx="7344816" cy="3132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Együtt – Liberálisok – PM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74825"/>
            <a:ext cx="7643192" cy="1078111"/>
          </a:xfrm>
        </p:spPr>
        <p:txBody>
          <a:bodyPr>
            <a:normAutofit fontScale="70000" lnSpcReduction="20000"/>
          </a:bodyPr>
          <a:lstStyle/>
          <a:p>
            <a:r>
              <a:rPr lang="hu-HU" dirty="0" smtClean="0"/>
              <a:t>Egyaránt 0-2%-ra mért pártok, de 4-6 százaléknyi potenciális szavazó </a:t>
            </a:r>
            <a:r>
              <a:rPr lang="hu-HU" dirty="0" smtClean="0">
                <a:sym typeface="Wingdings" pitchFamily="2" charset="2"/>
              </a:rPr>
              <a:t> jelentős átfedések</a:t>
            </a:r>
          </a:p>
          <a:p>
            <a:r>
              <a:rPr lang="hu-HU" dirty="0" smtClean="0">
                <a:sym typeface="Wingdings" pitchFamily="2" charset="2"/>
              </a:rPr>
              <a:t>Hasonló célcsoport, hasonló megítélés általános ügyekben</a:t>
            </a:r>
            <a:endParaRPr lang="hu-HU" dirty="0" smtClean="0"/>
          </a:p>
          <a:p>
            <a:pPr>
              <a:buNone/>
            </a:pPr>
            <a:endParaRPr lang="hu-HU" dirty="0" smtClean="0"/>
          </a:p>
          <a:p>
            <a:endParaRPr lang="hu-HU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23528" y="2636912"/>
          <a:ext cx="8136904" cy="4039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Pártok helyzete: Együtt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u-HU" dirty="0" smtClean="0"/>
              <a:t>Helyzeti előny: legjobban látszó párt</a:t>
            </a:r>
          </a:p>
          <a:p>
            <a:pPr algn="just">
              <a:buNone/>
            </a:pPr>
            <a:endParaRPr lang="hu-HU" dirty="0" smtClean="0"/>
          </a:p>
          <a:p>
            <a:pPr algn="just"/>
            <a:r>
              <a:rPr lang="hu-HU" dirty="0" smtClean="0"/>
              <a:t>Bajnai hiánya </a:t>
            </a:r>
            <a:r>
              <a:rPr lang="hu-HU" dirty="0" smtClean="0">
                <a:sym typeface="Wingdings" pitchFamily="2" charset="2"/>
              </a:rPr>
              <a:t> karakter nélküliség?</a:t>
            </a:r>
          </a:p>
          <a:p>
            <a:pPr algn="just"/>
            <a:r>
              <a:rPr lang="hu-HU" dirty="0" smtClean="0">
                <a:sym typeface="Wingdings" pitchFamily="2" charset="2"/>
              </a:rPr>
              <a:t>Bajnai távozása  elszalasztott remény</a:t>
            </a:r>
          </a:p>
          <a:p>
            <a:pPr algn="just"/>
            <a:endParaRPr lang="hu-HU" dirty="0" smtClean="0">
              <a:sym typeface="Wingdings" pitchFamily="2" charset="2"/>
            </a:endParaRPr>
          </a:p>
          <a:p>
            <a:pPr algn="just"/>
            <a:r>
              <a:rPr lang="hu-HU" dirty="0" smtClean="0"/>
              <a:t>Szakértőiség – szűk célcsoport, de a baloldal egy részének fontos, működő </a:t>
            </a:r>
            <a:r>
              <a:rPr lang="hu-HU" dirty="0" err="1" smtClean="0"/>
              <a:t>hívószó</a:t>
            </a:r>
            <a:endParaRPr lang="hu-HU" dirty="0" smtClean="0"/>
          </a:p>
          <a:p>
            <a:pPr algn="just"/>
            <a:r>
              <a:rPr lang="hu-HU" dirty="0" smtClean="0"/>
              <a:t>Ideológia – liberális? Középosztály-fókusz? </a:t>
            </a:r>
          </a:p>
          <a:p>
            <a:pPr algn="just"/>
            <a:r>
              <a:rPr lang="hu-HU" dirty="0" smtClean="0"/>
              <a:t>„csalódott Fidesz-szavazó” – legnehezebben megnyerhető célcsoport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Pártok helyzete: Liberálisok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u-HU" dirty="0" smtClean="0"/>
              <a:t>Helyzeti előny </a:t>
            </a:r>
          </a:p>
          <a:p>
            <a:pPr lvl="1" algn="just"/>
            <a:r>
              <a:rPr lang="hu-HU" dirty="0" smtClean="0"/>
              <a:t>van igény a liberális gondolatokra a magyar társadalomban / a baloldali-liberális ellenzéki oldalon</a:t>
            </a:r>
          </a:p>
          <a:p>
            <a:pPr lvl="1" algn="just"/>
            <a:r>
              <a:rPr lang="hu-HU" dirty="0" smtClean="0"/>
              <a:t>Liberális, mint megkülönböztető jelző: a pártot is egyértelműen annak látják és a potenciális szavazók is magasabb arányban azonosítják magukat</a:t>
            </a:r>
          </a:p>
          <a:p>
            <a:pPr lvl="1" algn="just">
              <a:buNone/>
            </a:pPr>
            <a:endParaRPr lang="hu-HU" dirty="0" smtClean="0"/>
          </a:p>
          <a:p>
            <a:pPr algn="just"/>
            <a:r>
              <a:rPr lang="hu-HU" dirty="0" smtClean="0"/>
              <a:t>A Liberálisok viszont nem visznek önálló liberális témákat, így jellemzően megmaradnak ellenzéki-kommentátori szereplőként</a:t>
            </a:r>
          </a:p>
          <a:p>
            <a:pPr algn="just"/>
            <a:r>
              <a:rPr lang="hu-HU" dirty="0" smtClean="0"/>
              <a:t>Liberális ügyekben bármikor versenybe szállhat</a:t>
            </a:r>
          </a:p>
          <a:p>
            <a:pPr algn="just"/>
            <a:endParaRPr lang="hu-H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792</TotalTime>
  <Words>377</Words>
  <Application>Microsoft Office PowerPoint</Application>
  <PresentationFormat>Diavetítés a képernyőre (4:3 oldalarány)</PresentationFormat>
  <Paragraphs>53</Paragraphs>
  <Slides>12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Modul</vt:lpstr>
      <vt:lpstr>Baloldali, liberális pártok 2016 elején  Reiner Roland</vt:lpstr>
      <vt:lpstr>Kikről lesz szó?</vt:lpstr>
      <vt:lpstr>Mi lett a Kormányváltó szavazókkal?</vt:lpstr>
      <vt:lpstr>A baloldal (is) értékheterogén</vt:lpstr>
      <vt:lpstr>Pártok helyzete: Demokratikus Koalíció</vt:lpstr>
      <vt:lpstr>DK: „összefogás” szavazók</vt:lpstr>
      <vt:lpstr>Együtt – Liberálisok – PM</vt:lpstr>
      <vt:lpstr>Pártok helyzete: Együtt</vt:lpstr>
      <vt:lpstr>Pártok helyzete: Liberálisok</vt:lpstr>
      <vt:lpstr>Pártok helyzete: PM</vt:lpstr>
      <vt:lpstr>Merre tovább?</vt:lpstr>
      <vt:lpstr>Köszönöm a figyelmet!  www.republikon.hu   reiner.roland@republikon.hu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magyar politikai helyzet 2015 végén</dc:title>
  <dc:creator>MS-Office</dc:creator>
  <cp:lastModifiedBy>Roland</cp:lastModifiedBy>
  <cp:revision>57</cp:revision>
  <dcterms:created xsi:type="dcterms:W3CDTF">2015-11-27T23:18:28Z</dcterms:created>
  <dcterms:modified xsi:type="dcterms:W3CDTF">2016-02-11T08:09:49Z</dcterms:modified>
</cp:coreProperties>
</file>